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7" r:id="rId4"/>
    <p:sldId id="262" r:id="rId5"/>
    <p:sldId id="263" r:id="rId6"/>
    <p:sldId id="264" r:id="rId7"/>
    <p:sldId id="265" r:id="rId8"/>
    <p:sldId id="266" r:id="rId9"/>
    <p:sldId id="267" r:id="rId10"/>
    <p:sldId id="259" r:id="rId11"/>
    <p:sldId id="268" r:id="rId12"/>
    <p:sldId id="269" r:id="rId13"/>
    <p:sldId id="270" r:id="rId14"/>
    <p:sldId id="260" r:id="rId15"/>
    <p:sldId id="271" r:id="rId16"/>
    <p:sldId id="272" r:id="rId17"/>
    <p:sldId id="273" r:id="rId18"/>
    <p:sldId id="261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9437FF"/>
    <a:srgbClr val="FF2600"/>
    <a:srgbClr val="008F00"/>
    <a:srgbClr val="1062A8"/>
    <a:srgbClr val="0432FF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1"/>
  </p:normalViewPr>
  <p:slideViewPr>
    <p:cSldViewPr snapToGrid="0" snapToObjects="1">
      <p:cViewPr>
        <p:scale>
          <a:sx n="98" d="100"/>
          <a:sy n="98" d="100"/>
        </p:scale>
        <p:origin x="5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gif>
</file>

<file path=ppt/media/image13.png>
</file>

<file path=ppt/media/image14.gif>
</file>

<file path=ppt/media/image15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FAB030-51D8-3243-A52B-71AF7300D4D6}" type="datetimeFigureOut">
              <a:rPr lang="en-CO" smtClean="0"/>
              <a:t>5/29/20</a:t>
            </a:fld>
            <a:endParaRPr lang="en-C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9D1CE-04D1-2848-8A8F-C2CFCEDD355A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90492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C3B9A-9DAA-C047-A3EB-E1CA3C4C9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BCCB6E-DFBF-6048-BAFC-B84844E79E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184B9-30B4-F245-9F20-8084504DE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42DE4-14AE-984C-AE6B-BD611A898620}" type="datetime1">
              <a:rPr lang="en-US" smtClean="0"/>
              <a:t>5/29/20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12B6C-17EA-464C-AED7-67646272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29E7D-37D0-464C-87C7-25918F2C8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974535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92043-E404-2B4F-B1FF-7ADCD8004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520D62-0017-DA4C-9FF2-6B667434E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169B1-6AB6-5E4C-8D2E-DF213EAB7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8DD15-8BBF-AA48-9430-D40E458C38A2}" type="datetime1">
              <a:rPr lang="en-US" smtClean="0"/>
              <a:t>5/29/20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42232-F2C8-B44E-B951-1011DB349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EED12-9B69-BB48-B42E-EBA79D6A7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743164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BCFF3A-6660-894B-95DA-6230CD67C6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41DE31-9F18-AB44-9EC9-89D598A24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6AD4F-9DB2-554A-A387-508B25151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AA368-0615-6946-9418-34AC9D888C28}" type="datetime1">
              <a:rPr lang="en-US" smtClean="0"/>
              <a:t>5/29/20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C6A97-408D-234E-BF05-EE849292C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1E466-DAAF-E04E-8F01-E0759AB6E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552867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890E2-0C9B-C84D-B123-8B976436D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BD527-5971-2D4F-809E-A59F8CC78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2AC0D-5FDA-974A-9B8D-355975DC0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E1C63-E811-D440-9644-60DFD6A4DAFB}" type="datetime1">
              <a:rPr lang="en-US" smtClean="0"/>
              <a:t>5/29/20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F49A0-848E-B345-9A98-CFD8A5BAE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48246-8888-4D47-A32B-D54A907B5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240146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B08BC-386B-B74A-B9B0-0F0C15FBE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82F9D-18E8-764C-9480-3B777CEFE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7C3D-BED1-6E4F-A170-489C2CB42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3593D-6E94-D842-95F5-E02979EA5D75}" type="datetime1">
              <a:rPr lang="en-US" smtClean="0"/>
              <a:t>5/29/20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663E6-37F9-6D42-92D9-26512F04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53C2A-2B64-BA45-8803-EC76273CA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717465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56E88-9391-3642-8CA2-3116DAFC7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77FF1-8899-8B42-935E-C9576FA236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811243-9351-8842-B971-B0015C4AA5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EB443-C05A-8547-9C3F-C12ECAC20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48A74-95C5-1A48-88BE-3C11CC4A61FC}" type="datetime1">
              <a:rPr lang="en-US" smtClean="0"/>
              <a:t>5/29/20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0108B-1143-A240-B873-358F7BA82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D72D9B-E1B4-9A4A-B874-632C64767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91411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27FDF-1AE8-C541-B70B-245354B8A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4B6299-0EDA-134A-AB92-5FD221CBB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2187D4-203A-5248-A650-AB18E86D4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CCE67F-AFAA-4741-B284-D9A2916557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3BC408-ADD9-1E4D-B58B-38C6AFA790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EBB85F-4AC1-794C-BD4F-60521B5EF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F02BA-80D3-2540-AB30-E47B337371D3}" type="datetime1">
              <a:rPr lang="en-US" smtClean="0"/>
              <a:t>5/29/20</a:t>
            </a:fld>
            <a:endParaRPr lang="en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F30E8-7812-A74F-AA3F-C52856B53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CD029F-2DC8-4647-994F-B3B2DA368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133503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DD432-DD32-304F-B06D-951B8708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D8C689-0DE9-FA47-9711-AB7378252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6EADC-6830-DF42-B1D6-4B12D953D7DB}" type="datetime1">
              <a:rPr lang="en-US" smtClean="0"/>
              <a:t>5/29/20</a:t>
            </a:fld>
            <a:endParaRPr lang="en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3AA7D8-DFBE-1C4A-8C77-332DE6A6D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A74BB2-4541-7142-994F-3A2B2FC93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866221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70B4F-ED03-5249-B0CB-B8B37BFFC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E3F32-ED1D-CA49-8E93-0126C64F4630}" type="datetime1">
              <a:rPr lang="en-US" smtClean="0"/>
              <a:t>5/29/20</a:t>
            </a:fld>
            <a:endParaRPr lang="en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9F58AB-B67A-4243-B2F5-E609A191F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9F82B-0F36-5746-9A29-A1CF6667F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88966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17B88-5CB3-3945-8EAE-545039EBA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80011-836F-9F46-A38B-B0CEC1DC6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C59389-3FC2-6B4F-A40B-2B62AAA797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423F0-7502-C34B-BFF8-4E98CC370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C787E-94AD-DA43-A83C-0FB5ED1EB128}" type="datetime1">
              <a:rPr lang="en-US" smtClean="0"/>
              <a:t>5/29/20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5FCCD-A00F-D447-8743-859E2270A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B0BC4E-5D80-0F46-96A2-0DD0CF6F2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360437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5D17-9D99-E046-8860-61E71013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2609BF-552B-1144-AF39-FD4761AD0A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D6853D-8C9E-AF44-A59D-E1E446B22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BE9A0-0F97-5E46-86F5-D4F840EC6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C22D-6ACE-8243-8D68-AB514886D120}" type="datetime1">
              <a:rPr lang="en-US" smtClean="0"/>
              <a:t>5/29/20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8D0C7-7B69-0146-938C-35F44ECA8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297D9-DFAD-D243-8225-78FF6C1B8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456789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5FA1E8-35FB-2345-BE3F-F8E4FED9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EDCBC8-2DF9-2F43-945B-6A9E662D2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06A8C-5D1A-964B-A2F7-2E5B5301D3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B455F-965E-E443-BE65-B50606222865}" type="datetime1">
              <a:rPr lang="en-US" smtClean="0"/>
              <a:t>5/29/20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BF2F7-E6CD-D945-AFBC-3569AB2D55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5FDB2-05E3-8245-AF38-E9BAEC43E5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BD701-C27F-0749-90A1-D24B1277175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988771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.png"/><Relationship Id="rId7" Type="http://schemas.openxmlformats.org/officeDocument/2006/relationships/image" Target="../media/image16.em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.png"/><Relationship Id="rId7" Type="http://schemas.openxmlformats.org/officeDocument/2006/relationships/image" Target="../media/image16.em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.png"/><Relationship Id="rId7" Type="http://schemas.openxmlformats.org/officeDocument/2006/relationships/image" Target="../media/image16.em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.png"/><Relationship Id="rId7" Type="http://schemas.openxmlformats.org/officeDocument/2006/relationships/image" Target="../media/image16.em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2.png"/><Relationship Id="rId7" Type="http://schemas.openxmlformats.org/officeDocument/2006/relationships/image" Target="../media/image16.em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4F7E9626-C588-8147-8A8C-77C6987EBE68}"/>
              </a:ext>
            </a:extLst>
          </p:cNvPr>
          <p:cNvGrpSpPr/>
          <p:nvPr/>
        </p:nvGrpSpPr>
        <p:grpSpPr>
          <a:xfrm>
            <a:off x="-4146428" y="-905400"/>
            <a:ext cx="20026132" cy="8668800"/>
            <a:chOff x="-4073276" y="-905256"/>
            <a:chExt cx="20026132" cy="8668512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4F0DFF6-013D-7D44-A81D-0520543A0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4073276" y="-905256"/>
              <a:ext cx="20026132" cy="8668512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CE76E21-3DB9-6B4D-A83E-59A42D88825B}"/>
                </a:ext>
              </a:extLst>
            </p:cNvPr>
            <p:cNvSpPr txBox="1"/>
            <p:nvPr/>
          </p:nvSpPr>
          <p:spPr>
            <a:xfrm>
              <a:off x="325374" y="201168"/>
              <a:ext cx="1111910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O" sz="40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Dinámica de mercado de valores </a:t>
              </a:r>
            </a:p>
            <a:p>
              <a:r>
                <a:rPr lang="en-CO" sz="2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Celular automata Estocástico</a:t>
              </a:r>
              <a:endParaRPr lang="en-CO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E1162D6-6AAE-9545-8FEA-1024A818B221}"/>
              </a:ext>
            </a:extLst>
          </p:cNvPr>
          <p:cNvSpPr txBox="1"/>
          <p:nvPr/>
        </p:nvSpPr>
        <p:spPr>
          <a:xfrm>
            <a:off x="2328672" y="1644213"/>
            <a:ext cx="69860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Procesos Estocásticos</a:t>
            </a:r>
          </a:p>
          <a:p>
            <a:pPr algn="ctr"/>
            <a:r>
              <a:rPr lang="en-CO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Proyecto final 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787776D-BF8B-8542-8C93-7255D810B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7912" y="5518196"/>
            <a:ext cx="1954088" cy="1077254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CA07A85F-8885-EE42-ADF5-C068F1D34E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30318" y="5857243"/>
            <a:ext cx="731520" cy="731520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D515A996-3D11-B44F-9049-3F3A61EA68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37058" y="5940355"/>
            <a:ext cx="1503989" cy="59538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62B22CAF-4253-B84C-A6FF-88A89FB747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46713" y="5855182"/>
            <a:ext cx="750774" cy="73358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EA91730C-D430-C148-A879-EB832E98911C}"/>
              </a:ext>
            </a:extLst>
          </p:cNvPr>
          <p:cNvSpPr txBox="1"/>
          <p:nvPr/>
        </p:nvSpPr>
        <p:spPr>
          <a:xfrm>
            <a:off x="2328672" y="4297530"/>
            <a:ext cx="753465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O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Johan S. Mendez</a:t>
            </a:r>
          </a:p>
          <a:p>
            <a:pPr algn="ctr"/>
            <a:r>
              <a:rPr lang="en-CO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Instituto de Ciencias Nucleares</a:t>
            </a:r>
          </a:p>
          <a:p>
            <a:pPr algn="ctr"/>
            <a:r>
              <a:rPr lang="en-CO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Junio 2020</a:t>
            </a:r>
          </a:p>
        </p:txBody>
      </p:sp>
      <p:pic>
        <p:nvPicPr>
          <p:cNvPr id="53" name="Graphic 52">
            <a:extLst>
              <a:ext uri="{FF2B5EF4-FFF2-40B4-BE49-F238E27FC236}">
                <a16:creationId xmlns:a16="http://schemas.microsoft.com/office/drawing/2014/main" id="{BEFD8D45-2653-F34A-B2D8-BA7A072C25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53776" y="5133393"/>
            <a:ext cx="1324057" cy="148784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FDDA3B34-A953-F84B-B965-DD8FB1C9DA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57516" y="430288"/>
            <a:ext cx="2044446" cy="20353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175408B2-D93C-7447-9895-F42AD5F3655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28654" y="5802379"/>
            <a:ext cx="841248" cy="84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46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4777281-43F3-374A-8233-3559A7C21D81}"/>
              </a:ext>
            </a:extLst>
          </p:cNvPr>
          <p:cNvSpPr/>
          <p:nvPr/>
        </p:nvSpPr>
        <p:spPr>
          <a:xfrm>
            <a:off x="323366" y="4049668"/>
            <a:ext cx="3463816" cy="557266"/>
          </a:xfrm>
          <a:prstGeom prst="roundRect">
            <a:avLst/>
          </a:prstGeom>
          <a:solidFill>
            <a:srgbClr val="FF2600">
              <a:alpha val="9804"/>
            </a:srgbClr>
          </a:solidFill>
          <a:ln>
            <a:solidFill>
              <a:srgbClr val="FF2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 dirty="0">
              <a:solidFill>
                <a:srgbClr val="0432FF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C2854D8-21DA-3044-9561-FBE4A28C42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069965" y="3741620"/>
            <a:ext cx="3824469" cy="286835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52035-36CE-5346-AE61-1A36F79FE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10</a:t>
            </a:fld>
            <a:endParaRPr lang="en-CO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A1B6F44-6DC3-0641-A08C-86D7BD972463}"/>
              </a:ext>
            </a:extLst>
          </p:cNvPr>
          <p:cNvSpPr/>
          <p:nvPr/>
        </p:nvSpPr>
        <p:spPr>
          <a:xfrm>
            <a:off x="3244060" y="136221"/>
            <a:ext cx="5036192" cy="675455"/>
          </a:xfrm>
          <a:prstGeom prst="roundRect">
            <a:avLst/>
          </a:prstGeom>
          <a:solidFill>
            <a:srgbClr val="0432FF">
              <a:alpha val="9804"/>
            </a:srgbClr>
          </a:solidFill>
          <a:ln>
            <a:solidFill>
              <a:srgbClr val="0432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06569B-86DC-1A43-B776-F68FDEDCCCA0}"/>
              </a:ext>
            </a:extLst>
          </p:cNvPr>
          <p:cNvSpPr txBox="1"/>
          <p:nvPr/>
        </p:nvSpPr>
        <p:spPr>
          <a:xfrm>
            <a:off x="4311974" y="48627"/>
            <a:ext cx="2900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4400" dirty="0">
                <a:solidFill>
                  <a:srgbClr val="0432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Contenido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D6617-B4FC-314F-8392-0011DCF6760D}"/>
              </a:ext>
            </a:extLst>
          </p:cNvPr>
          <p:cNvSpPr txBox="1"/>
          <p:nvPr/>
        </p:nvSpPr>
        <p:spPr>
          <a:xfrm>
            <a:off x="384048" y="4097469"/>
            <a:ext cx="3941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FF2600"/>
                </a:solidFill>
              </a:rPr>
              <a:t>3. Dinámica de inversores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21FF76-AA56-4544-8779-79CE3B787D02}"/>
              </a:ext>
            </a:extLst>
          </p:cNvPr>
          <p:cNvSpPr txBox="1"/>
          <p:nvPr/>
        </p:nvSpPr>
        <p:spPr>
          <a:xfrm>
            <a:off x="6657320" y="4044167"/>
            <a:ext cx="1887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9437FF"/>
                </a:solidFill>
              </a:rPr>
              <a:t>4. Resultados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9267C-6C91-9846-9954-1AA67B1DB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2C885-6613-4443-ADC4-14B559FBB4FA}"/>
              </a:ext>
            </a:extLst>
          </p:cNvPr>
          <p:cNvSpPr txBox="1"/>
          <p:nvPr/>
        </p:nvSpPr>
        <p:spPr>
          <a:xfrm>
            <a:off x="6733638" y="1161980"/>
            <a:ext cx="5074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008F00"/>
                </a:solidFill>
              </a:rPr>
              <a:t>2. Percolación (Incendios Forestales)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2B60751-7630-FD44-A8DA-DDB4D2B76BBE}"/>
              </a:ext>
            </a:extLst>
          </p:cNvPr>
          <p:cNvGrpSpPr/>
          <p:nvPr/>
        </p:nvGrpSpPr>
        <p:grpSpPr>
          <a:xfrm>
            <a:off x="209862" y="1133777"/>
            <a:ext cx="5105717" cy="2613600"/>
            <a:chOff x="209862" y="1133778"/>
            <a:chExt cx="5105717" cy="26120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54FEA96-0E14-E444-BBC0-D2C271E40B78}"/>
                </a:ext>
              </a:extLst>
            </p:cNvPr>
            <p:cNvSpPr txBox="1"/>
            <p:nvPr/>
          </p:nvSpPr>
          <p:spPr>
            <a:xfrm>
              <a:off x="384048" y="1161980"/>
              <a:ext cx="42245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O" sz="2400" dirty="0"/>
                <a:t>1. Descripción del problema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7E8DAA2-F567-674F-B3CE-6F6B22015450}"/>
                </a:ext>
              </a:extLst>
            </p:cNvPr>
            <p:cNvGrpSpPr/>
            <p:nvPr/>
          </p:nvGrpSpPr>
          <p:grpSpPr>
            <a:xfrm>
              <a:off x="209862" y="1133778"/>
              <a:ext cx="5105717" cy="2612065"/>
              <a:chOff x="209862" y="1133778"/>
              <a:chExt cx="5105717" cy="2612065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5B697C3-CA0E-D345-B81B-52A8D7B864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20000"/>
              </a:blip>
              <a:stretch>
                <a:fillRect/>
              </a:stretch>
            </p:blipFill>
            <p:spPr>
              <a:xfrm>
                <a:off x="209862" y="2029266"/>
                <a:ext cx="5105717" cy="1716577"/>
              </a:xfrm>
              <a:prstGeom prst="rect">
                <a:avLst/>
              </a:prstGeom>
            </p:spPr>
          </p:pic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1A3DBFA7-C205-A342-BBD9-E624CD216733}"/>
                  </a:ext>
                </a:extLst>
              </p:cNvPr>
              <p:cNvSpPr/>
              <p:nvPr/>
            </p:nvSpPr>
            <p:spPr>
              <a:xfrm>
                <a:off x="323366" y="1133778"/>
                <a:ext cx="3753960" cy="557266"/>
              </a:xfrm>
              <a:prstGeom prst="roundRect">
                <a:avLst/>
              </a:prstGeom>
              <a:solidFill>
                <a:schemeClr val="bg1">
                  <a:lumMod val="65000"/>
                  <a:alpha val="9804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CO" dirty="0">
                  <a:solidFill>
                    <a:srgbClr val="0432FF"/>
                  </a:solidFill>
                </a:endParaRPr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5F18617-AB09-E743-8F3A-A722FE56538B}"/>
              </a:ext>
            </a:extLst>
          </p:cNvPr>
          <p:cNvGrpSpPr/>
          <p:nvPr/>
        </p:nvGrpSpPr>
        <p:grpSpPr>
          <a:xfrm>
            <a:off x="5146784" y="1117502"/>
            <a:ext cx="6335682" cy="2980562"/>
            <a:chOff x="5146784" y="1117502"/>
            <a:chExt cx="6335682" cy="298056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9A348B5-6C95-E042-8921-878CE64F2E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146784" y="1500202"/>
              <a:ext cx="3463816" cy="259786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9E50E6F-88D7-2A4F-B303-6851759F2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849152" y="1898827"/>
              <a:ext cx="1923753" cy="1945614"/>
            </a:xfrm>
            <a:prstGeom prst="rect">
              <a:avLst/>
            </a:prstGeom>
          </p:spPr>
        </p:pic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6BFF5EC3-D9BD-AE49-8937-52CD432EF1DE}"/>
                </a:ext>
              </a:extLst>
            </p:cNvPr>
            <p:cNvSpPr/>
            <p:nvPr/>
          </p:nvSpPr>
          <p:spPr>
            <a:xfrm>
              <a:off x="6616295" y="1117502"/>
              <a:ext cx="4866171" cy="557266"/>
            </a:xfrm>
            <a:prstGeom prst="roundRect">
              <a:avLst/>
            </a:prstGeom>
            <a:solidFill>
              <a:srgbClr val="008F00">
                <a:alpha val="9804"/>
              </a:srgbClr>
            </a:solidFill>
            <a:ln>
              <a:solidFill>
                <a:srgbClr val="008F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O" dirty="0">
                <a:solidFill>
                  <a:srgbClr val="0432FF"/>
                </a:solidFill>
              </a:endParaRP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2FE9787A-FEF4-C34D-A061-10BFF8ADCD5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0000"/>
          </a:blip>
          <a:stretch>
            <a:fillRect/>
          </a:stretch>
        </p:blipFill>
        <p:spPr>
          <a:xfrm>
            <a:off x="209862" y="4741023"/>
            <a:ext cx="2893102" cy="75109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28AF977-B5E4-2843-B4FA-D85A6BD419AF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20000"/>
          </a:blip>
          <a:stretch>
            <a:fillRect/>
          </a:stretch>
        </p:blipFill>
        <p:spPr>
          <a:xfrm>
            <a:off x="748487" y="5654764"/>
            <a:ext cx="4708954" cy="1082518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029139F-0CCD-E946-8967-377227862C7D}"/>
              </a:ext>
            </a:extLst>
          </p:cNvPr>
          <p:cNvSpPr/>
          <p:nvPr/>
        </p:nvSpPr>
        <p:spPr>
          <a:xfrm>
            <a:off x="6616295" y="4024023"/>
            <a:ext cx="1994305" cy="557266"/>
          </a:xfrm>
          <a:prstGeom prst="roundRect">
            <a:avLst/>
          </a:prstGeom>
          <a:solidFill>
            <a:srgbClr val="9437FF">
              <a:alpha val="9804"/>
            </a:srgbClr>
          </a:solidFill>
          <a:ln>
            <a:solidFill>
              <a:srgbClr val="9437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293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3F738E-C813-3548-B341-641627AB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11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0BD523-5121-9D43-801C-2097E1018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803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3F738E-C813-3548-B341-641627AB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12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EE9787-DD62-7941-83F7-FB3D79B42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099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3F738E-C813-3548-B341-641627AB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13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445D44-BF07-0E43-9099-D5FF619D1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502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4777281-43F3-374A-8233-3559A7C21D81}"/>
              </a:ext>
            </a:extLst>
          </p:cNvPr>
          <p:cNvSpPr/>
          <p:nvPr/>
        </p:nvSpPr>
        <p:spPr>
          <a:xfrm>
            <a:off x="323366" y="4049668"/>
            <a:ext cx="3463816" cy="557266"/>
          </a:xfrm>
          <a:prstGeom prst="roundRect">
            <a:avLst/>
          </a:prstGeom>
          <a:solidFill>
            <a:srgbClr val="FF2600">
              <a:alpha val="9804"/>
            </a:srgbClr>
          </a:solidFill>
          <a:ln>
            <a:solidFill>
              <a:srgbClr val="FF2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 dirty="0">
              <a:solidFill>
                <a:srgbClr val="0432FF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C2854D8-21DA-3044-9561-FBE4A28C42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069965" y="3741620"/>
            <a:ext cx="3824469" cy="286835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52035-36CE-5346-AE61-1A36F79FE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14</a:t>
            </a:fld>
            <a:endParaRPr lang="en-CO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A1B6F44-6DC3-0641-A08C-86D7BD972463}"/>
              </a:ext>
            </a:extLst>
          </p:cNvPr>
          <p:cNvSpPr/>
          <p:nvPr/>
        </p:nvSpPr>
        <p:spPr>
          <a:xfrm>
            <a:off x="3244060" y="136221"/>
            <a:ext cx="5036192" cy="675455"/>
          </a:xfrm>
          <a:prstGeom prst="roundRect">
            <a:avLst/>
          </a:prstGeom>
          <a:solidFill>
            <a:srgbClr val="0432FF">
              <a:alpha val="9804"/>
            </a:srgbClr>
          </a:solidFill>
          <a:ln>
            <a:solidFill>
              <a:srgbClr val="0432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06569B-86DC-1A43-B776-F68FDEDCCCA0}"/>
              </a:ext>
            </a:extLst>
          </p:cNvPr>
          <p:cNvSpPr txBox="1"/>
          <p:nvPr/>
        </p:nvSpPr>
        <p:spPr>
          <a:xfrm>
            <a:off x="4311974" y="48627"/>
            <a:ext cx="2900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4400" dirty="0">
                <a:solidFill>
                  <a:srgbClr val="0432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Contenido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D6617-B4FC-314F-8392-0011DCF6760D}"/>
              </a:ext>
            </a:extLst>
          </p:cNvPr>
          <p:cNvSpPr txBox="1"/>
          <p:nvPr/>
        </p:nvSpPr>
        <p:spPr>
          <a:xfrm>
            <a:off x="384048" y="4097469"/>
            <a:ext cx="3941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FF2600"/>
                </a:solidFill>
              </a:rPr>
              <a:t>3. Dinámica de inversores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21FF76-AA56-4544-8779-79CE3B787D02}"/>
              </a:ext>
            </a:extLst>
          </p:cNvPr>
          <p:cNvSpPr txBox="1"/>
          <p:nvPr/>
        </p:nvSpPr>
        <p:spPr>
          <a:xfrm>
            <a:off x="6657320" y="4044167"/>
            <a:ext cx="1887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9437FF"/>
                </a:solidFill>
              </a:rPr>
              <a:t>4. Resultados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9267C-6C91-9846-9954-1AA67B1DB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2C885-6613-4443-ADC4-14B559FBB4FA}"/>
              </a:ext>
            </a:extLst>
          </p:cNvPr>
          <p:cNvSpPr txBox="1"/>
          <p:nvPr/>
        </p:nvSpPr>
        <p:spPr>
          <a:xfrm>
            <a:off x="6733638" y="1161980"/>
            <a:ext cx="5074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008F00"/>
                </a:solidFill>
              </a:rPr>
              <a:t>2. Percolación (Incendios Forestales)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2B60751-7630-FD44-A8DA-DDB4D2B76BBE}"/>
              </a:ext>
            </a:extLst>
          </p:cNvPr>
          <p:cNvGrpSpPr/>
          <p:nvPr/>
        </p:nvGrpSpPr>
        <p:grpSpPr>
          <a:xfrm>
            <a:off x="209862" y="1133777"/>
            <a:ext cx="5105717" cy="2613600"/>
            <a:chOff x="209862" y="1133778"/>
            <a:chExt cx="5105717" cy="26120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54FEA96-0E14-E444-BBC0-D2C271E40B78}"/>
                </a:ext>
              </a:extLst>
            </p:cNvPr>
            <p:cNvSpPr txBox="1"/>
            <p:nvPr/>
          </p:nvSpPr>
          <p:spPr>
            <a:xfrm>
              <a:off x="384048" y="1161980"/>
              <a:ext cx="42245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O" sz="2400" dirty="0"/>
                <a:t>1. Descripción del problema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7E8DAA2-F567-674F-B3CE-6F6B22015450}"/>
                </a:ext>
              </a:extLst>
            </p:cNvPr>
            <p:cNvGrpSpPr/>
            <p:nvPr/>
          </p:nvGrpSpPr>
          <p:grpSpPr>
            <a:xfrm>
              <a:off x="209862" y="1133778"/>
              <a:ext cx="5105717" cy="2612065"/>
              <a:chOff x="209862" y="1133778"/>
              <a:chExt cx="5105717" cy="2612065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5B697C3-CA0E-D345-B81B-52A8D7B864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20000"/>
              </a:blip>
              <a:stretch>
                <a:fillRect/>
              </a:stretch>
            </p:blipFill>
            <p:spPr>
              <a:xfrm>
                <a:off x="209862" y="2029266"/>
                <a:ext cx="5105717" cy="1716577"/>
              </a:xfrm>
              <a:prstGeom prst="rect">
                <a:avLst/>
              </a:prstGeom>
            </p:spPr>
          </p:pic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1A3DBFA7-C205-A342-BBD9-E624CD216733}"/>
                  </a:ext>
                </a:extLst>
              </p:cNvPr>
              <p:cNvSpPr/>
              <p:nvPr/>
            </p:nvSpPr>
            <p:spPr>
              <a:xfrm>
                <a:off x="323366" y="1133778"/>
                <a:ext cx="3753960" cy="557266"/>
              </a:xfrm>
              <a:prstGeom prst="roundRect">
                <a:avLst/>
              </a:prstGeom>
              <a:solidFill>
                <a:schemeClr val="bg1">
                  <a:lumMod val="65000"/>
                  <a:alpha val="9804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CO" dirty="0">
                  <a:solidFill>
                    <a:srgbClr val="0432FF"/>
                  </a:solidFill>
                </a:endParaRPr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5F18617-AB09-E743-8F3A-A722FE56538B}"/>
              </a:ext>
            </a:extLst>
          </p:cNvPr>
          <p:cNvGrpSpPr/>
          <p:nvPr/>
        </p:nvGrpSpPr>
        <p:grpSpPr>
          <a:xfrm>
            <a:off x="5146784" y="1117502"/>
            <a:ext cx="6335682" cy="2980562"/>
            <a:chOff x="5146784" y="1117502"/>
            <a:chExt cx="6335682" cy="298056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9A348B5-6C95-E042-8921-878CE64F2E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</a:blip>
            <a:stretch>
              <a:fillRect/>
            </a:stretch>
          </p:blipFill>
          <p:spPr>
            <a:xfrm>
              <a:off x="5146784" y="1500202"/>
              <a:ext cx="3463816" cy="259786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9E50E6F-88D7-2A4F-B303-6851759F2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20000"/>
            </a:blip>
            <a:stretch>
              <a:fillRect/>
            </a:stretch>
          </p:blipFill>
          <p:spPr>
            <a:xfrm>
              <a:off x="8849152" y="1898827"/>
              <a:ext cx="1923753" cy="1945614"/>
            </a:xfrm>
            <a:prstGeom prst="rect">
              <a:avLst/>
            </a:prstGeom>
          </p:spPr>
        </p:pic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6BFF5EC3-D9BD-AE49-8937-52CD432EF1DE}"/>
                </a:ext>
              </a:extLst>
            </p:cNvPr>
            <p:cNvSpPr/>
            <p:nvPr/>
          </p:nvSpPr>
          <p:spPr>
            <a:xfrm>
              <a:off x="6616295" y="1117502"/>
              <a:ext cx="4866171" cy="557266"/>
            </a:xfrm>
            <a:prstGeom prst="roundRect">
              <a:avLst/>
            </a:prstGeom>
            <a:solidFill>
              <a:srgbClr val="008F00">
                <a:alpha val="9804"/>
              </a:srgbClr>
            </a:solidFill>
            <a:ln>
              <a:solidFill>
                <a:srgbClr val="008F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O" dirty="0">
                <a:solidFill>
                  <a:srgbClr val="0432FF"/>
                </a:solidFill>
              </a:endParaRP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2FE9787A-FEF4-C34D-A061-10BFF8ADCD5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9862" y="4741023"/>
            <a:ext cx="2893102" cy="75109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28AF977-B5E4-2843-B4FA-D85A6BD419AF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8487" y="5654764"/>
            <a:ext cx="4708954" cy="1082518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029139F-0CCD-E946-8967-377227862C7D}"/>
              </a:ext>
            </a:extLst>
          </p:cNvPr>
          <p:cNvSpPr/>
          <p:nvPr/>
        </p:nvSpPr>
        <p:spPr>
          <a:xfrm>
            <a:off x="6616295" y="4024023"/>
            <a:ext cx="1994305" cy="557266"/>
          </a:xfrm>
          <a:prstGeom prst="roundRect">
            <a:avLst/>
          </a:prstGeom>
          <a:solidFill>
            <a:srgbClr val="9437FF">
              <a:alpha val="9804"/>
            </a:srgbClr>
          </a:solidFill>
          <a:ln>
            <a:solidFill>
              <a:srgbClr val="9437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47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64BBFB-B6DB-814F-9008-81F6F7246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15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C42E70-48CC-7C43-9657-8D375D144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12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64BBFB-B6DB-814F-9008-81F6F7246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16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D954EA-710D-9840-A909-56DCA8400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029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64BBFB-B6DB-814F-9008-81F6F7246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17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6104C-4B70-3644-A990-0D76C153F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383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4777281-43F3-374A-8233-3559A7C21D81}"/>
              </a:ext>
            </a:extLst>
          </p:cNvPr>
          <p:cNvSpPr/>
          <p:nvPr/>
        </p:nvSpPr>
        <p:spPr>
          <a:xfrm>
            <a:off x="323366" y="4049668"/>
            <a:ext cx="3463816" cy="557266"/>
          </a:xfrm>
          <a:prstGeom prst="roundRect">
            <a:avLst/>
          </a:prstGeom>
          <a:solidFill>
            <a:srgbClr val="FF2600">
              <a:alpha val="9804"/>
            </a:srgbClr>
          </a:solidFill>
          <a:ln>
            <a:solidFill>
              <a:srgbClr val="FF2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 dirty="0">
              <a:solidFill>
                <a:srgbClr val="0432FF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C2854D8-21DA-3044-9561-FBE4A28C42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69965" y="3741620"/>
            <a:ext cx="3824469" cy="286835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52035-36CE-5346-AE61-1A36F79FE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18</a:t>
            </a:fld>
            <a:endParaRPr lang="en-CO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A1B6F44-6DC3-0641-A08C-86D7BD972463}"/>
              </a:ext>
            </a:extLst>
          </p:cNvPr>
          <p:cNvSpPr/>
          <p:nvPr/>
        </p:nvSpPr>
        <p:spPr>
          <a:xfrm>
            <a:off x="3244060" y="136221"/>
            <a:ext cx="5036192" cy="675455"/>
          </a:xfrm>
          <a:prstGeom prst="roundRect">
            <a:avLst/>
          </a:prstGeom>
          <a:solidFill>
            <a:srgbClr val="0432FF">
              <a:alpha val="9804"/>
            </a:srgbClr>
          </a:solidFill>
          <a:ln>
            <a:solidFill>
              <a:srgbClr val="0432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06569B-86DC-1A43-B776-F68FDEDCCCA0}"/>
              </a:ext>
            </a:extLst>
          </p:cNvPr>
          <p:cNvSpPr txBox="1"/>
          <p:nvPr/>
        </p:nvSpPr>
        <p:spPr>
          <a:xfrm>
            <a:off x="4311974" y="48627"/>
            <a:ext cx="2900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4400" dirty="0">
                <a:solidFill>
                  <a:srgbClr val="0432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Contenido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D6617-B4FC-314F-8392-0011DCF6760D}"/>
              </a:ext>
            </a:extLst>
          </p:cNvPr>
          <p:cNvSpPr txBox="1"/>
          <p:nvPr/>
        </p:nvSpPr>
        <p:spPr>
          <a:xfrm>
            <a:off x="384048" y="4097469"/>
            <a:ext cx="3941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FF2600"/>
                </a:solidFill>
              </a:rPr>
              <a:t>3. Dinámica de inversores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21FF76-AA56-4544-8779-79CE3B787D02}"/>
              </a:ext>
            </a:extLst>
          </p:cNvPr>
          <p:cNvSpPr txBox="1"/>
          <p:nvPr/>
        </p:nvSpPr>
        <p:spPr>
          <a:xfrm>
            <a:off x="6657320" y="4044167"/>
            <a:ext cx="1887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9437FF"/>
                </a:solidFill>
              </a:rPr>
              <a:t>4. Resultados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9267C-6C91-9846-9954-1AA67B1DB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2C885-6613-4443-ADC4-14B559FBB4FA}"/>
              </a:ext>
            </a:extLst>
          </p:cNvPr>
          <p:cNvSpPr txBox="1"/>
          <p:nvPr/>
        </p:nvSpPr>
        <p:spPr>
          <a:xfrm>
            <a:off x="6733638" y="1161980"/>
            <a:ext cx="5074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008F00"/>
                </a:solidFill>
              </a:rPr>
              <a:t>2. Percolación (Incendios Forestales)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2B60751-7630-FD44-A8DA-DDB4D2B76BBE}"/>
              </a:ext>
            </a:extLst>
          </p:cNvPr>
          <p:cNvGrpSpPr/>
          <p:nvPr/>
        </p:nvGrpSpPr>
        <p:grpSpPr>
          <a:xfrm>
            <a:off x="209862" y="1133777"/>
            <a:ext cx="5105717" cy="2613600"/>
            <a:chOff x="209862" y="1133778"/>
            <a:chExt cx="5105717" cy="26120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54FEA96-0E14-E444-BBC0-D2C271E40B78}"/>
                </a:ext>
              </a:extLst>
            </p:cNvPr>
            <p:cNvSpPr txBox="1"/>
            <p:nvPr/>
          </p:nvSpPr>
          <p:spPr>
            <a:xfrm>
              <a:off x="384048" y="1161980"/>
              <a:ext cx="42245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O" sz="2400" dirty="0"/>
                <a:t>1. Descripción del problema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7E8DAA2-F567-674F-B3CE-6F6B22015450}"/>
                </a:ext>
              </a:extLst>
            </p:cNvPr>
            <p:cNvGrpSpPr/>
            <p:nvPr/>
          </p:nvGrpSpPr>
          <p:grpSpPr>
            <a:xfrm>
              <a:off x="209862" y="1133778"/>
              <a:ext cx="5105717" cy="2612065"/>
              <a:chOff x="209862" y="1133778"/>
              <a:chExt cx="5105717" cy="2612065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5B697C3-CA0E-D345-B81B-52A8D7B864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20000"/>
              </a:blip>
              <a:stretch>
                <a:fillRect/>
              </a:stretch>
            </p:blipFill>
            <p:spPr>
              <a:xfrm>
                <a:off x="209862" y="2029266"/>
                <a:ext cx="5105717" cy="1716577"/>
              </a:xfrm>
              <a:prstGeom prst="rect">
                <a:avLst/>
              </a:prstGeom>
            </p:spPr>
          </p:pic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1A3DBFA7-C205-A342-BBD9-E624CD216733}"/>
                  </a:ext>
                </a:extLst>
              </p:cNvPr>
              <p:cNvSpPr/>
              <p:nvPr/>
            </p:nvSpPr>
            <p:spPr>
              <a:xfrm>
                <a:off x="323366" y="1133778"/>
                <a:ext cx="3753960" cy="557266"/>
              </a:xfrm>
              <a:prstGeom prst="roundRect">
                <a:avLst/>
              </a:prstGeom>
              <a:solidFill>
                <a:schemeClr val="bg1">
                  <a:lumMod val="65000"/>
                  <a:alpha val="9804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CO" dirty="0">
                  <a:solidFill>
                    <a:srgbClr val="0432FF"/>
                  </a:solidFill>
                </a:endParaRPr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5F18617-AB09-E743-8F3A-A722FE56538B}"/>
              </a:ext>
            </a:extLst>
          </p:cNvPr>
          <p:cNvGrpSpPr/>
          <p:nvPr/>
        </p:nvGrpSpPr>
        <p:grpSpPr>
          <a:xfrm>
            <a:off x="5146784" y="1117502"/>
            <a:ext cx="6335682" cy="2980562"/>
            <a:chOff x="5146784" y="1117502"/>
            <a:chExt cx="6335682" cy="298056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9A348B5-6C95-E042-8921-878CE64F2E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20000"/>
            </a:blip>
            <a:stretch>
              <a:fillRect/>
            </a:stretch>
          </p:blipFill>
          <p:spPr>
            <a:xfrm>
              <a:off x="5146784" y="1500202"/>
              <a:ext cx="3463816" cy="259786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9E50E6F-88D7-2A4F-B303-6851759F2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20000"/>
            </a:blip>
            <a:stretch>
              <a:fillRect/>
            </a:stretch>
          </p:blipFill>
          <p:spPr>
            <a:xfrm>
              <a:off x="8849152" y="1898827"/>
              <a:ext cx="1923753" cy="1945614"/>
            </a:xfrm>
            <a:prstGeom prst="rect">
              <a:avLst/>
            </a:prstGeom>
          </p:spPr>
        </p:pic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6BFF5EC3-D9BD-AE49-8937-52CD432EF1DE}"/>
                </a:ext>
              </a:extLst>
            </p:cNvPr>
            <p:cNvSpPr/>
            <p:nvPr/>
          </p:nvSpPr>
          <p:spPr>
            <a:xfrm>
              <a:off x="6616295" y="1117502"/>
              <a:ext cx="4866171" cy="557266"/>
            </a:xfrm>
            <a:prstGeom prst="roundRect">
              <a:avLst/>
            </a:prstGeom>
            <a:solidFill>
              <a:srgbClr val="008F00">
                <a:alpha val="9804"/>
              </a:srgbClr>
            </a:solidFill>
            <a:ln>
              <a:solidFill>
                <a:srgbClr val="008F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O" dirty="0">
                <a:solidFill>
                  <a:srgbClr val="0432FF"/>
                </a:solidFill>
              </a:endParaRP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2FE9787A-FEF4-C34D-A061-10BFF8ADCD54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0000"/>
          </a:blip>
          <a:stretch>
            <a:fillRect/>
          </a:stretch>
        </p:blipFill>
        <p:spPr>
          <a:xfrm>
            <a:off x="209862" y="4741023"/>
            <a:ext cx="2893102" cy="75109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28AF977-B5E4-2843-B4FA-D85A6BD419AF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20000"/>
          </a:blip>
          <a:stretch>
            <a:fillRect/>
          </a:stretch>
        </p:blipFill>
        <p:spPr>
          <a:xfrm>
            <a:off x="748487" y="5654764"/>
            <a:ext cx="4708954" cy="1082518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029139F-0CCD-E946-8967-377227862C7D}"/>
              </a:ext>
            </a:extLst>
          </p:cNvPr>
          <p:cNvSpPr/>
          <p:nvPr/>
        </p:nvSpPr>
        <p:spPr>
          <a:xfrm>
            <a:off x="6616295" y="4024023"/>
            <a:ext cx="1994305" cy="557266"/>
          </a:xfrm>
          <a:prstGeom prst="roundRect">
            <a:avLst/>
          </a:prstGeom>
          <a:solidFill>
            <a:srgbClr val="9437FF">
              <a:alpha val="9804"/>
            </a:srgbClr>
          </a:solidFill>
          <a:ln>
            <a:solidFill>
              <a:srgbClr val="9437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291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DF0039-64B0-AA48-BB0C-9E60A6E60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19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D26032-9733-D846-9EC2-F593B2FBF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082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4777281-43F3-374A-8233-3559A7C21D81}"/>
              </a:ext>
            </a:extLst>
          </p:cNvPr>
          <p:cNvSpPr/>
          <p:nvPr/>
        </p:nvSpPr>
        <p:spPr>
          <a:xfrm>
            <a:off x="323365" y="4049668"/>
            <a:ext cx="3824469" cy="557266"/>
          </a:xfrm>
          <a:prstGeom prst="roundRect">
            <a:avLst/>
          </a:prstGeom>
          <a:solidFill>
            <a:srgbClr val="FF2600">
              <a:alpha val="9804"/>
            </a:srgbClr>
          </a:solidFill>
          <a:ln>
            <a:solidFill>
              <a:srgbClr val="FF2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 dirty="0">
              <a:solidFill>
                <a:srgbClr val="0432FF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C2854D8-21DA-3044-9561-FBE4A28C4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9965" y="3741620"/>
            <a:ext cx="3824469" cy="286835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52035-36CE-5346-AE61-1A36F79FE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2</a:t>
            </a:fld>
            <a:endParaRPr lang="en-CO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A1B6F44-6DC3-0641-A08C-86D7BD972463}"/>
              </a:ext>
            </a:extLst>
          </p:cNvPr>
          <p:cNvSpPr/>
          <p:nvPr/>
        </p:nvSpPr>
        <p:spPr>
          <a:xfrm>
            <a:off x="3244060" y="136221"/>
            <a:ext cx="5036192" cy="675455"/>
          </a:xfrm>
          <a:prstGeom prst="roundRect">
            <a:avLst/>
          </a:prstGeom>
          <a:solidFill>
            <a:srgbClr val="0432FF">
              <a:alpha val="9804"/>
            </a:srgbClr>
          </a:solidFill>
          <a:ln>
            <a:solidFill>
              <a:srgbClr val="0432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06569B-86DC-1A43-B776-F68FDEDCCCA0}"/>
              </a:ext>
            </a:extLst>
          </p:cNvPr>
          <p:cNvSpPr txBox="1"/>
          <p:nvPr/>
        </p:nvSpPr>
        <p:spPr>
          <a:xfrm>
            <a:off x="4311974" y="48627"/>
            <a:ext cx="2900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4400" dirty="0">
                <a:solidFill>
                  <a:srgbClr val="0432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Contenido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D6617-B4FC-314F-8392-0011DCF6760D}"/>
              </a:ext>
            </a:extLst>
          </p:cNvPr>
          <p:cNvSpPr txBox="1"/>
          <p:nvPr/>
        </p:nvSpPr>
        <p:spPr>
          <a:xfrm>
            <a:off x="384048" y="4097469"/>
            <a:ext cx="3941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FF26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Dinámica de inversores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21FF76-AA56-4544-8779-79CE3B787D02}"/>
              </a:ext>
            </a:extLst>
          </p:cNvPr>
          <p:cNvSpPr txBox="1"/>
          <p:nvPr/>
        </p:nvSpPr>
        <p:spPr>
          <a:xfrm>
            <a:off x="5675018" y="4658046"/>
            <a:ext cx="287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9437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Resultados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9267C-6C91-9846-9954-1AA67B1DB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2C885-6613-4443-ADC4-14B559FBB4FA}"/>
              </a:ext>
            </a:extLst>
          </p:cNvPr>
          <p:cNvSpPr txBox="1"/>
          <p:nvPr/>
        </p:nvSpPr>
        <p:spPr>
          <a:xfrm>
            <a:off x="5759355" y="1161980"/>
            <a:ext cx="6048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008F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Percolación (Incendios Forestales)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4FEA96-0E14-E444-BBC0-D2C271E40B78}"/>
              </a:ext>
            </a:extLst>
          </p:cNvPr>
          <p:cNvSpPr txBox="1"/>
          <p:nvPr/>
        </p:nvSpPr>
        <p:spPr>
          <a:xfrm>
            <a:off x="384048" y="1161996"/>
            <a:ext cx="4224528" cy="461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Descripción del problema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E8DAA2-F567-674F-B3CE-6F6B22015450}"/>
              </a:ext>
            </a:extLst>
          </p:cNvPr>
          <p:cNvGrpSpPr/>
          <p:nvPr/>
        </p:nvGrpSpPr>
        <p:grpSpPr>
          <a:xfrm>
            <a:off x="218024" y="1149059"/>
            <a:ext cx="4466290" cy="2398898"/>
            <a:chOff x="41878" y="129607"/>
            <a:chExt cx="5105717" cy="264796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5B697C3-CA0E-D345-B81B-52A8D7B86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878" y="1060991"/>
              <a:ext cx="5105717" cy="1716577"/>
            </a:xfrm>
            <a:prstGeom prst="rect">
              <a:avLst/>
            </a:prstGeom>
          </p:spPr>
        </p:pic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1A3DBFA7-C205-A342-BBD9-E624CD216733}"/>
                </a:ext>
              </a:extLst>
            </p:cNvPr>
            <p:cNvSpPr/>
            <p:nvPr/>
          </p:nvSpPr>
          <p:spPr>
            <a:xfrm flipV="1">
              <a:off x="204686" y="129607"/>
              <a:ext cx="4829341" cy="566028"/>
            </a:xfrm>
            <a:prstGeom prst="roundRect">
              <a:avLst/>
            </a:prstGeom>
            <a:solidFill>
              <a:schemeClr val="bg1">
                <a:lumMod val="65000"/>
                <a:alpha val="9804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O" dirty="0">
                <a:solidFill>
                  <a:srgbClr val="0432FF"/>
                </a:solidFill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9A348B5-6C95-E042-8921-878CE64F2E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9306" y="1600329"/>
            <a:ext cx="3864908" cy="289868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9E50E6F-88D7-2A4F-B303-6851759F2A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9152" y="1898827"/>
            <a:ext cx="1923753" cy="1945614"/>
          </a:xfrm>
          <a:prstGeom prst="rect">
            <a:avLst/>
          </a:prstGeom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6BFF5EC3-D9BD-AE49-8937-52CD432EF1DE}"/>
              </a:ext>
            </a:extLst>
          </p:cNvPr>
          <p:cNvSpPr/>
          <p:nvPr/>
        </p:nvSpPr>
        <p:spPr>
          <a:xfrm>
            <a:off x="5675018" y="1117502"/>
            <a:ext cx="5412680" cy="557266"/>
          </a:xfrm>
          <a:prstGeom prst="roundRect">
            <a:avLst/>
          </a:prstGeom>
          <a:solidFill>
            <a:srgbClr val="008F00">
              <a:alpha val="9804"/>
            </a:srgbClr>
          </a:solidFill>
          <a:ln>
            <a:solidFill>
              <a:srgbClr val="008F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 dirty="0">
              <a:solidFill>
                <a:srgbClr val="0432FF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FE9787A-FEF4-C34D-A061-10BFF8ADCD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862" y="4741023"/>
            <a:ext cx="2893102" cy="75109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28AF977-B5E4-2843-B4FA-D85A6BD419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8487" y="5654764"/>
            <a:ext cx="4708954" cy="1082518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029139F-0CCD-E946-8967-377227862C7D}"/>
              </a:ext>
            </a:extLst>
          </p:cNvPr>
          <p:cNvSpPr/>
          <p:nvPr/>
        </p:nvSpPr>
        <p:spPr>
          <a:xfrm>
            <a:off x="5655422" y="4616088"/>
            <a:ext cx="2216562" cy="545579"/>
          </a:xfrm>
          <a:prstGeom prst="roundRect">
            <a:avLst/>
          </a:prstGeom>
          <a:solidFill>
            <a:srgbClr val="9437FF">
              <a:alpha val="9804"/>
            </a:srgbClr>
          </a:solidFill>
          <a:ln>
            <a:solidFill>
              <a:srgbClr val="9437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597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DF0039-64B0-AA48-BB0C-9E60A6E60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20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E5604B-6D18-1D48-9036-8CD00B0C6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9054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DF0039-64B0-AA48-BB0C-9E60A6E60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21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A40FD9-07A4-5C4D-BD0C-555617267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3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4777281-43F3-374A-8233-3559A7C21D81}"/>
              </a:ext>
            </a:extLst>
          </p:cNvPr>
          <p:cNvSpPr/>
          <p:nvPr/>
        </p:nvSpPr>
        <p:spPr>
          <a:xfrm>
            <a:off x="323365" y="4049668"/>
            <a:ext cx="3824469" cy="557266"/>
          </a:xfrm>
          <a:prstGeom prst="roundRect">
            <a:avLst/>
          </a:prstGeom>
          <a:solidFill>
            <a:srgbClr val="FF2600">
              <a:alpha val="9804"/>
            </a:srgbClr>
          </a:solidFill>
          <a:ln>
            <a:solidFill>
              <a:srgbClr val="FF26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 dirty="0">
              <a:solidFill>
                <a:srgbClr val="0432FF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6C2854D8-21DA-3044-9561-FBE4A28C4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9965" y="3741620"/>
            <a:ext cx="3824469" cy="286835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52035-36CE-5346-AE61-1A36F79FE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3</a:t>
            </a:fld>
            <a:endParaRPr lang="en-CO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A1B6F44-6DC3-0641-A08C-86D7BD972463}"/>
              </a:ext>
            </a:extLst>
          </p:cNvPr>
          <p:cNvSpPr/>
          <p:nvPr/>
        </p:nvSpPr>
        <p:spPr>
          <a:xfrm>
            <a:off x="3244060" y="136221"/>
            <a:ext cx="5036192" cy="675455"/>
          </a:xfrm>
          <a:prstGeom prst="roundRect">
            <a:avLst/>
          </a:prstGeom>
          <a:solidFill>
            <a:srgbClr val="0432FF">
              <a:alpha val="9804"/>
            </a:srgbClr>
          </a:solidFill>
          <a:ln>
            <a:solidFill>
              <a:srgbClr val="0432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06569B-86DC-1A43-B776-F68FDEDCCCA0}"/>
              </a:ext>
            </a:extLst>
          </p:cNvPr>
          <p:cNvSpPr txBox="1"/>
          <p:nvPr/>
        </p:nvSpPr>
        <p:spPr>
          <a:xfrm>
            <a:off x="4311974" y="48627"/>
            <a:ext cx="2900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4400" dirty="0">
                <a:solidFill>
                  <a:srgbClr val="0432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Contenido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D6617-B4FC-314F-8392-0011DCF6760D}"/>
              </a:ext>
            </a:extLst>
          </p:cNvPr>
          <p:cNvSpPr txBox="1"/>
          <p:nvPr/>
        </p:nvSpPr>
        <p:spPr>
          <a:xfrm>
            <a:off x="384048" y="4097469"/>
            <a:ext cx="3941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FF26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Dinámica de inversores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21FF76-AA56-4544-8779-79CE3B787D02}"/>
              </a:ext>
            </a:extLst>
          </p:cNvPr>
          <p:cNvSpPr txBox="1"/>
          <p:nvPr/>
        </p:nvSpPr>
        <p:spPr>
          <a:xfrm>
            <a:off x="5675018" y="4658046"/>
            <a:ext cx="2870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9437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Resultados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9267C-6C91-9846-9954-1AA67B1DB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2C885-6613-4443-ADC4-14B559FBB4FA}"/>
              </a:ext>
            </a:extLst>
          </p:cNvPr>
          <p:cNvSpPr txBox="1"/>
          <p:nvPr/>
        </p:nvSpPr>
        <p:spPr>
          <a:xfrm>
            <a:off x="5759355" y="1161980"/>
            <a:ext cx="6048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solidFill>
                  <a:srgbClr val="008F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Percolación (Incendios Forestales)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4FEA96-0E14-E444-BBC0-D2C271E40B78}"/>
              </a:ext>
            </a:extLst>
          </p:cNvPr>
          <p:cNvSpPr txBox="1"/>
          <p:nvPr/>
        </p:nvSpPr>
        <p:spPr>
          <a:xfrm>
            <a:off x="384048" y="1161996"/>
            <a:ext cx="4224528" cy="461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Descripción del problema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E8DAA2-F567-674F-B3CE-6F6B22015450}"/>
              </a:ext>
            </a:extLst>
          </p:cNvPr>
          <p:cNvGrpSpPr/>
          <p:nvPr/>
        </p:nvGrpSpPr>
        <p:grpSpPr>
          <a:xfrm>
            <a:off x="218024" y="1149059"/>
            <a:ext cx="4466290" cy="2398898"/>
            <a:chOff x="41878" y="129607"/>
            <a:chExt cx="5105717" cy="264796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5B697C3-CA0E-D345-B81B-52A8D7B86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878" y="1060991"/>
              <a:ext cx="5105717" cy="1716577"/>
            </a:xfrm>
            <a:prstGeom prst="rect">
              <a:avLst/>
            </a:prstGeom>
          </p:spPr>
        </p:pic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1A3DBFA7-C205-A342-BBD9-E624CD216733}"/>
                </a:ext>
              </a:extLst>
            </p:cNvPr>
            <p:cNvSpPr/>
            <p:nvPr/>
          </p:nvSpPr>
          <p:spPr>
            <a:xfrm flipV="1">
              <a:off x="204686" y="129607"/>
              <a:ext cx="4829341" cy="566028"/>
            </a:xfrm>
            <a:prstGeom prst="roundRect">
              <a:avLst/>
            </a:prstGeom>
            <a:solidFill>
              <a:schemeClr val="bg1">
                <a:lumMod val="65000"/>
                <a:alpha val="9804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CO" dirty="0">
                <a:solidFill>
                  <a:srgbClr val="0432FF"/>
                </a:solidFill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9A348B5-6C95-E042-8921-878CE64F2E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9306" y="1600329"/>
            <a:ext cx="3864908" cy="289868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9E50E6F-88D7-2A4F-B303-6851759F2A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9152" y="1898827"/>
            <a:ext cx="1923753" cy="1945614"/>
          </a:xfrm>
          <a:prstGeom prst="rect">
            <a:avLst/>
          </a:prstGeom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6BFF5EC3-D9BD-AE49-8937-52CD432EF1DE}"/>
              </a:ext>
            </a:extLst>
          </p:cNvPr>
          <p:cNvSpPr/>
          <p:nvPr/>
        </p:nvSpPr>
        <p:spPr>
          <a:xfrm>
            <a:off x="5675018" y="1117502"/>
            <a:ext cx="5412680" cy="557266"/>
          </a:xfrm>
          <a:prstGeom prst="roundRect">
            <a:avLst/>
          </a:prstGeom>
          <a:solidFill>
            <a:srgbClr val="008F00">
              <a:alpha val="9804"/>
            </a:srgbClr>
          </a:solidFill>
          <a:ln>
            <a:solidFill>
              <a:srgbClr val="008F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 dirty="0">
              <a:solidFill>
                <a:srgbClr val="0432FF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FE9787A-FEF4-C34D-A061-10BFF8ADCD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862" y="4741023"/>
            <a:ext cx="2893102" cy="75109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28AF977-B5E4-2843-B4FA-D85A6BD419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8487" y="5654764"/>
            <a:ext cx="4708954" cy="1082518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029139F-0CCD-E946-8967-377227862C7D}"/>
              </a:ext>
            </a:extLst>
          </p:cNvPr>
          <p:cNvSpPr/>
          <p:nvPr/>
        </p:nvSpPr>
        <p:spPr>
          <a:xfrm>
            <a:off x="5655422" y="4616088"/>
            <a:ext cx="2216562" cy="545579"/>
          </a:xfrm>
          <a:prstGeom prst="roundRect">
            <a:avLst/>
          </a:prstGeom>
          <a:solidFill>
            <a:srgbClr val="9437FF">
              <a:alpha val="9804"/>
            </a:srgbClr>
          </a:solidFill>
          <a:ln>
            <a:solidFill>
              <a:srgbClr val="9437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O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864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4AB9B74-B0DA-F849-8D28-BC874F6032BD}"/>
              </a:ext>
            </a:extLst>
          </p:cNvPr>
          <p:cNvSpPr/>
          <p:nvPr/>
        </p:nvSpPr>
        <p:spPr>
          <a:xfrm>
            <a:off x="191069" y="177421"/>
            <a:ext cx="5063319" cy="791570"/>
          </a:xfrm>
          <a:prstGeom prst="roundRect">
            <a:avLst/>
          </a:prstGeom>
          <a:solidFill>
            <a:srgbClr val="000000">
              <a:alpha val="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F2ACE7-1FF4-CA47-B558-15BB42379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4</a:t>
            </a:fld>
            <a:endParaRPr lang="en-CO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1533406-35BC-CC49-BF8B-6B5F270CE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39CC59C-E91A-5940-A88F-22EA9BB0B2CA}"/>
              </a:ext>
            </a:extLst>
          </p:cNvPr>
          <p:cNvSpPr txBox="1"/>
          <p:nvPr/>
        </p:nvSpPr>
        <p:spPr>
          <a:xfrm>
            <a:off x="327546" y="272955"/>
            <a:ext cx="7001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Descripción del problema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B71637-85D6-F644-BDC8-1D2252A1FA49}"/>
              </a:ext>
            </a:extLst>
          </p:cNvPr>
          <p:cNvSpPr txBox="1"/>
          <p:nvPr/>
        </p:nvSpPr>
        <p:spPr>
          <a:xfrm>
            <a:off x="607032" y="1707686"/>
            <a:ext cx="4231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¿Qué es un índice bursatil?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C08D8A9-3BB3-9F4A-BAA2-04DF6C1E4451}"/>
              </a:ext>
            </a:extLst>
          </p:cNvPr>
          <p:cNvCxnSpPr>
            <a:cxnSpLocks/>
          </p:cNvCxnSpPr>
          <p:nvPr/>
        </p:nvCxnSpPr>
        <p:spPr>
          <a:xfrm>
            <a:off x="4144046" y="1892352"/>
            <a:ext cx="11103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B57AF0-1CC6-8A42-802A-D772707C101E}"/>
              </a:ext>
            </a:extLst>
          </p:cNvPr>
          <p:cNvSpPr txBox="1"/>
          <p:nvPr/>
        </p:nvSpPr>
        <p:spPr>
          <a:xfrm>
            <a:off x="5617029" y="187764"/>
            <a:ext cx="536883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Indicador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del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movimiento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 los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precios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 los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principales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títulos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que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cotizan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un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mercado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valores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bolsa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Puede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representar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 un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mercado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nacional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geográfico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 un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determinado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sector de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actividad</a:t>
            </a: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índice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representa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la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evolución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conjunta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 los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títulos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que lo component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aunque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no replica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exactamente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al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mercado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por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contar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con un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número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no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exhaustivo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valores</a:t>
            </a: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importante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destacar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que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medida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aproximada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del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comportamiento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de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mercado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cuestión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constituye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una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referencia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para los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inversores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  <a:endParaRPr lang="en-CO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348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F2ACE7-1FF4-CA47-B558-15BB42379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5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AB0FD7-CE65-A648-8D3E-9B383E75B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512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F2ACE7-1FF4-CA47-B558-15BB42379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6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D19373-53B5-5D46-B800-20F48999A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95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7DA9D4-0D06-584C-8CFE-D659270F6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7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2A2821-1BE6-E040-8CC3-23061BDEF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54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7DA9D4-0D06-584C-8CFE-D659270F6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8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5E389E-CEAD-CA47-8D5B-EF96BD753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77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7DA9D4-0D06-584C-8CFE-D659270F6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BD701-C27F-0749-90A1-D24B12771757}" type="slidenum">
              <a:rPr lang="en-CO" smtClean="0"/>
              <a:t>9</a:t>
            </a:fld>
            <a:endParaRPr lang="en-CO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CED06C-0880-5E48-808D-3AE357763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698" y="0"/>
            <a:ext cx="1104302" cy="60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426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241</Words>
  <Application>Microsoft Macintosh PowerPoint</Application>
  <PresentationFormat>Widescreen</PresentationFormat>
  <Paragraphs>61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Johan Méndez</dc:creator>
  <cp:lastModifiedBy>Johan Méndez</cp:lastModifiedBy>
  <cp:revision>16</cp:revision>
  <dcterms:created xsi:type="dcterms:W3CDTF">2020-05-24T02:04:42Z</dcterms:created>
  <dcterms:modified xsi:type="dcterms:W3CDTF">2020-05-30T04:08:11Z</dcterms:modified>
</cp:coreProperties>
</file>

<file path=docProps/thumbnail.jpeg>
</file>